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11" r:id="rId2"/>
    <p:sldId id="387" r:id="rId3"/>
    <p:sldId id="388" r:id="rId4"/>
    <p:sldId id="400" r:id="rId5"/>
    <p:sldId id="402" r:id="rId6"/>
    <p:sldId id="393" r:id="rId7"/>
    <p:sldId id="394" r:id="rId8"/>
    <p:sldId id="395" r:id="rId9"/>
    <p:sldId id="396" r:id="rId10"/>
    <p:sldId id="397" r:id="rId11"/>
    <p:sldId id="401" r:id="rId12"/>
    <p:sldId id="398" r:id="rId13"/>
    <p:sldId id="399" r:id="rId14"/>
    <p:sldId id="390" r:id="rId15"/>
    <p:sldId id="391" r:id="rId16"/>
    <p:sldId id="392" r:id="rId17"/>
    <p:sldId id="386" r:id="rId18"/>
    <p:sldId id="364" r:id="rId19"/>
  </p:sldIdLst>
  <p:sldSz cx="9144000" cy="6858000" type="screen4x3"/>
  <p:notesSz cx="7077075" cy="93932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thony Power" initials="A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AEB1"/>
    <a:srgbClr val="EB5C5F"/>
    <a:srgbClr val="BB8D49"/>
    <a:srgbClr val="CC0000"/>
    <a:srgbClr val="666666"/>
    <a:srgbClr val="B50000"/>
    <a:srgbClr val="B80000"/>
    <a:srgbClr val="250000"/>
    <a:srgbClr val="27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921816-3049-7F41-81AB-9B45A16B61AF}" v="7" dt="2022-11-23T00:22:34.3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40" autoAdjust="0"/>
    <p:restoredTop sz="82449" autoAdjust="0"/>
  </p:normalViewPr>
  <p:slideViewPr>
    <p:cSldViewPr snapToGrid="0">
      <p:cViewPr varScale="1">
        <p:scale>
          <a:sx n="104" d="100"/>
          <a:sy n="104" d="100"/>
        </p:scale>
        <p:origin x="2856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remy Morris" userId="61d0930d-783c-47ef-8ceb-30a548d227fc" providerId="ADAL" clId="{30921816-3049-7F41-81AB-9B45A16B61AF}"/>
    <pc:docChg chg="custSel modSld">
      <pc:chgData name="Jeremy Morris" userId="61d0930d-783c-47ef-8ceb-30a548d227fc" providerId="ADAL" clId="{30921816-3049-7F41-81AB-9B45A16B61AF}" dt="2022-11-23T01:08:26.813" v="82" actId="5793"/>
      <pc:docMkLst>
        <pc:docMk/>
      </pc:docMkLst>
      <pc:sldChg chg="addSp delSp modSp mod">
        <pc:chgData name="Jeremy Morris" userId="61d0930d-783c-47ef-8ceb-30a548d227fc" providerId="ADAL" clId="{30921816-3049-7F41-81AB-9B45A16B61AF}" dt="2022-11-23T00:19:54.970" v="4" actId="1076"/>
        <pc:sldMkLst>
          <pc:docMk/>
          <pc:sldMk cId="3595821362" sldId="393"/>
        </pc:sldMkLst>
        <pc:picChg chg="add del">
          <ac:chgData name="Jeremy Morris" userId="61d0930d-783c-47ef-8ceb-30a548d227fc" providerId="ADAL" clId="{30921816-3049-7F41-81AB-9B45A16B61AF}" dt="2022-11-23T00:19:50.961" v="2" actId="478"/>
          <ac:picMkLst>
            <pc:docMk/>
            <pc:sldMk cId="3595821362" sldId="393"/>
            <ac:picMk id="4" creationId="{82EC4951-EAEC-E87F-7452-2DF73604FFA0}"/>
          </ac:picMkLst>
        </pc:picChg>
        <pc:picChg chg="del">
          <ac:chgData name="Jeremy Morris" userId="61d0930d-783c-47ef-8ceb-30a548d227fc" providerId="ADAL" clId="{30921816-3049-7F41-81AB-9B45A16B61AF}" dt="2022-11-23T00:19:30.364" v="0" actId="478"/>
          <ac:picMkLst>
            <pc:docMk/>
            <pc:sldMk cId="3595821362" sldId="393"/>
            <ac:picMk id="5" creationId="{575AEFB0-073B-9B4E-9B41-9D50B6350FAE}"/>
          </ac:picMkLst>
        </pc:picChg>
        <pc:picChg chg="add mod">
          <ac:chgData name="Jeremy Morris" userId="61d0930d-783c-47ef-8ceb-30a548d227fc" providerId="ADAL" clId="{30921816-3049-7F41-81AB-9B45A16B61AF}" dt="2022-11-23T00:19:54.970" v="4" actId="1076"/>
          <ac:picMkLst>
            <pc:docMk/>
            <pc:sldMk cId="3595821362" sldId="393"/>
            <ac:picMk id="6" creationId="{CE02A1FD-8C44-22D6-8DDC-580471928573}"/>
          </ac:picMkLst>
        </pc:picChg>
      </pc:sldChg>
      <pc:sldChg chg="addSp delSp modSp mod modNotesTx">
        <pc:chgData name="Jeremy Morris" userId="61d0930d-783c-47ef-8ceb-30a548d227fc" providerId="ADAL" clId="{30921816-3049-7F41-81AB-9B45A16B61AF}" dt="2022-11-23T01:08:26.813" v="82" actId="5793"/>
        <pc:sldMkLst>
          <pc:docMk/>
          <pc:sldMk cId="3064246036" sldId="394"/>
        </pc:sldMkLst>
        <pc:picChg chg="del">
          <ac:chgData name="Jeremy Morris" userId="61d0930d-783c-47ef-8ceb-30a548d227fc" providerId="ADAL" clId="{30921816-3049-7F41-81AB-9B45A16B61AF}" dt="2022-11-23T00:20:15.408" v="5" actId="478"/>
          <ac:picMkLst>
            <pc:docMk/>
            <pc:sldMk cId="3064246036" sldId="394"/>
            <ac:picMk id="4" creationId="{9919F4C4-8AD4-B645-A153-CB62A29A8A24}"/>
          </ac:picMkLst>
        </pc:picChg>
        <pc:picChg chg="add mod">
          <ac:chgData name="Jeremy Morris" userId="61d0930d-783c-47ef-8ceb-30a548d227fc" providerId="ADAL" clId="{30921816-3049-7F41-81AB-9B45A16B61AF}" dt="2022-11-23T00:20:18.457" v="7" actId="1076"/>
          <ac:picMkLst>
            <pc:docMk/>
            <pc:sldMk cId="3064246036" sldId="394"/>
            <ac:picMk id="5" creationId="{173C87AA-D80B-44F6-2858-9E88CB1B23E5}"/>
          </ac:picMkLst>
        </pc:picChg>
      </pc:sldChg>
      <pc:sldChg chg="addSp delSp modSp mod">
        <pc:chgData name="Jeremy Morris" userId="61d0930d-783c-47ef-8ceb-30a548d227fc" providerId="ADAL" clId="{30921816-3049-7F41-81AB-9B45A16B61AF}" dt="2022-11-23T00:21:09.183" v="14" actId="1076"/>
        <pc:sldMkLst>
          <pc:docMk/>
          <pc:sldMk cId="1906181545" sldId="398"/>
        </pc:sldMkLst>
        <pc:spChg chg="mod">
          <ac:chgData name="Jeremy Morris" userId="61d0930d-783c-47ef-8ceb-30a548d227fc" providerId="ADAL" clId="{30921816-3049-7F41-81AB-9B45A16B61AF}" dt="2022-11-23T00:21:09.183" v="14" actId="1076"/>
          <ac:spMkLst>
            <pc:docMk/>
            <pc:sldMk cId="1906181545" sldId="398"/>
            <ac:spMk id="5" creationId="{568DE696-8B7E-0E49-9E2F-E10DC8E11E85}"/>
          </ac:spMkLst>
        </pc:spChg>
        <pc:picChg chg="del">
          <ac:chgData name="Jeremy Morris" userId="61d0930d-783c-47ef-8ceb-30a548d227fc" providerId="ADAL" clId="{30921816-3049-7F41-81AB-9B45A16B61AF}" dt="2022-11-23T00:20:55.635" v="10" actId="478"/>
          <ac:picMkLst>
            <pc:docMk/>
            <pc:sldMk cId="1906181545" sldId="398"/>
            <ac:picMk id="4" creationId="{8DD025D8-8864-0940-AECF-899E36FA7C12}"/>
          </ac:picMkLst>
        </pc:picChg>
        <pc:picChg chg="add mod">
          <ac:chgData name="Jeremy Morris" userId="61d0930d-783c-47ef-8ceb-30a548d227fc" providerId="ADAL" clId="{30921816-3049-7F41-81AB-9B45A16B61AF}" dt="2022-11-23T00:20:58.249" v="12" actId="1076"/>
          <ac:picMkLst>
            <pc:docMk/>
            <pc:sldMk cId="1906181545" sldId="398"/>
            <ac:picMk id="6" creationId="{94676EE7-AB36-94D2-F2AB-0F874C02E88E}"/>
          </ac:picMkLst>
        </pc:picChg>
      </pc:sldChg>
      <pc:sldChg chg="addSp delSp modSp mod">
        <pc:chgData name="Jeremy Morris" userId="61d0930d-783c-47ef-8ceb-30a548d227fc" providerId="ADAL" clId="{30921816-3049-7F41-81AB-9B45A16B61AF}" dt="2022-11-23T00:22:36.632" v="20" actId="1076"/>
        <pc:sldMkLst>
          <pc:docMk/>
          <pc:sldMk cId="4208563727" sldId="399"/>
        </pc:sldMkLst>
        <pc:picChg chg="add del mod">
          <ac:chgData name="Jeremy Morris" userId="61d0930d-783c-47ef-8ceb-30a548d227fc" providerId="ADAL" clId="{30921816-3049-7F41-81AB-9B45A16B61AF}" dt="2022-11-23T00:22:34.076" v="18" actId="478"/>
          <ac:picMkLst>
            <pc:docMk/>
            <pc:sldMk cId="4208563727" sldId="399"/>
            <ac:picMk id="4" creationId="{B24B1AA6-16AE-EFE5-005D-A6696B8E9B43}"/>
          </ac:picMkLst>
        </pc:picChg>
        <pc:picChg chg="add mod">
          <ac:chgData name="Jeremy Morris" userId="61d0930d-783c-47ef-8ceb-30a548d227fc" providerId="ADAL" clId="{30921816-3049-7F41-81AB-9B45A16B61AF}" dt="2022-11-23T00:22:36.632" v="20" actId="1076"/>
          <ac:picMkLst>
            <pc:docMk/>
            <pc:sldMk cId="4208563727" sldId="399"/>
            <ac:picMk id="5" creationId="{55A8FAEB-B44A-E6D0-705B-64DC1F7FC3A9}"/>
          </ac:picMkLst>
        </pc:picChg>
        <pc:picChg chg="del">
          <ac:chgData name="Jeremy Morris" userId="61d0930d-783c-47ef-8ceb-30a548d227fc" providerId="ADAL" clId="{30921816-3049-7F41-81AB-9B45A16B61AF}" dt="2022-11-23T00:22:16.586" v="15" actId="478"/>
          <ac:picMkLst>
            <pc:docMk/>
            <pc:sldMk cId="4208563727" sldId="399"/>
            <ac:picMk id="6" creationId="{78EDD1D8-A6C4-A84F-BCDB-9EEBCF8C3BE4}"/>
          </ac:picMkLst>
        </pc:picChg>
      </pc:sldChg>
      <pc:sldChg chg="addSp delSp modSp mod">
        <pc:chgData name="Jeremy Morris" userId="61d0930d-783c-47ef-8ceb-30a548d227fc" providerId="ADAL" clId="{30921816-3049-7F41-81AB-9B45A16B61AF}" dt="2022-11-23T00:20:34.442" v="9"/>
        <pc:sldMkLst>
          <pc:docMk/>
          <pc:sldMk cId="2027809691" sldId="401"/>
        </pc:sldMkLst>
        <pc:picChg chg="del">
          <ac:chgData name="Jeremy Morris" userId="61d0930d-783c-47ef-8ceb-30a548d227fc" providerId="ADAL" clId="{30921816-3049-7F41-81AB-9B45A16B61AF}" dt="2022-11-23T00:20:34.026" v="8" actId="478"/>
          <ac:picMkLst>
            <pc:docMk/>
            <pc:sldMk cId="2027809691" sldId="401"/>
            <ac:picMk id="4" creationId="{9919F4C4-8AD4-B645-A153-CB62A29A8A24}"/>
          </ac:picMkLst>
        </pc:picChg>
        <pc:picChg chg="add mod">
          <ac:chgData name="Jeremy Morris" userId="61d0930d-783c-47ef-8ceb-30a548d227fc" providerId="ADAL" clId="{30921816-3049-7F41-81AB-9B45A16B61AF}" dt="2022-11-23T00:20:34.442" v="9"/>
          <ac:picMkLst>
            <pc:docMk/>
            <pc:sldMk cId="2027809691" sldId="401"/>
            <ac:picMk id="5" creationId="{FAE407AE-D896-6B8B-4C82-F2F21A9F455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6733" cy="46966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08705" y="0"/>
            <a:ext cx="3066733" cy="46966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4C362C-B8EB-FD47-9516-07D42DF4EB3B}" type="datetimeFigureOut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21945"/>
            <a:ext cx="3066733" cy="469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08705" y="8921945"/>
            <a:ext cx="3066733" cy="469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A1A449-D09B-FB4B-806A-76724AC5F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0945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6733" cy="46966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5" y="0"/>
            <a:ext cx="3066733" cy="46966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A2F74A-12B1-374E-80C1-2FDEFD7DEBF6}" type="datetimeFigureOut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0625" y="704850"/>
            <a:ext cx="4695825" cy="35226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461788"/>
            <a:ext cx="5661660" cy="42269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21945"/>
            <a:ext cx="3066733" cy="469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5" y="8921945"/>
            <a:ext cx="3066733" cy="469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1CD387-5C10-F04B-A125-F0EA107DEF4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396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420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have we done here to aid in understanding?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4687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2579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5220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4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146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250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Affordance: clues about how an object should be used. Door handle a good example.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49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you think is important about this data?</a:t>
            </a:r>
          </a:p>
          <a:p>
            <a:r>
              <a:rPr lang="en-US" dirty="0"/>
              <a:t>How easy is it to see that LGA has the fewest delays?</a:t>
            </a:r>
          </a:p>
          <a:p>
            <a:r>
              <a:rPr lang="en-US" dirty="0"/>
              <a:t>What might you do?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965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some other ways we can highlight things?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011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 much going on</a:t>
            </a:r>
          </a:p>
          <a:p>
            <a:r>
              <a:rPr lang="en-US" dirty="0"/>
              <a:t>What do you notice? How long would it take you to summarize the clusters?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table shows profiling means for a cluster algorithm used to find specific kinds of users and shows the maximum amount of detail needed for this analysis.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10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you notice here?</a:t>
            </a:r>
          </a:p>
          <a:p>
            <a:r>
              <a:rPr lang="en-US" dirty="0"/>
              <a:t>Numbers – gone</a:t>
            </a:r>
          </a:p>
          <a:p>
            <a:r>
              <a:rPr lang="en-US" dirty="0"/>
              <a:t>Heat map – gone</a:t>
            </a:r>
          </a:p>
          <a:p>
            <a:r>
              <a:rPr lang="en-US" dirty="0"/>
              <a:t>All detail – gone</a:t>
            </a:r>
          </a:p>
          <a:p>
            <a:r>
              <a:rPr lang="en-US" dirty="0"/>
              <a:t>Just words and only the right words</a:t>
            </a:r>
          </a:p>
          <a:p>
            <a:r>
              <a:rPr lang="en-US" dirty="0"/>
              <a:t>Also use of color to de-</a:t>
            </a:r>
            <a:r>
              <a:rPr lang="en-US" dirty="0" err="1"/>
              <a:t>emphisize</a:t>
            </a:r>
            <a:r>
              <a:rPr lang="en-US" dirty="0"/>
              <a:t> the things I don’t really care about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259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First, change the chart type to something that helps with your message</a:t>
            </a:r>
          </a:p>
          <a:p>
            <a:r>
              <a:rPr lang="en-US" dirty="0"/>
              <a:t>Remove needless gridlines</a:t>
            </a:r>
          </a:p>
          <a:p>
            <a:r>
              <a:rPr lang="en-US" dirty="0"/>
              <a:t>Change the x-axis so it is readable by humans</a:t>
            </a:r>
          </a:p>
          <a:p>
            <a:r>
              <a:rPr lang="en-US" dirty="0"/>
              <a:t>Label axes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1CD387-5C10-F04B-A125-F0EA107DEF4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589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9300" y="4625436"/>
            <a:ext cx="7759700" cy="962563"/>
          </a:xfrm>
        </p:spPr>
        <p:txBody>
          <a:bodyPr/>
          <a:lstStyle>
            <a:lvl1pPr marL="0" indent="0" algn="ctr">
              <a:buNone/>
              <a:defRPr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/>
            </a:lvl1pPr>
          </a:lstStyle>
          <a:p>
            <a:fld id="{BF2120F1-9931-5144-8579-2441D6C0DD32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A9B1B-521F-F040-A936-9C24B7C3F03A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00697-3A82-494B-A2A9-9056C0181C76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8DF4-C6BF-7F42-B138-795ED59850A4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AA17B-7185-6C44-A552-058DC86AD96F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FB613-38D3-1149-A0A4-2A57BFB6831E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1352F-42AA-1A4A-BD42-9B228A48C236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281E-5358-9348-B9AE-FA8A5F98086C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3C27-B94C-214A-AD40-E117D03A6D82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218D-3333-E24A-A5A0-456EBB6100E7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4A7FE-19C1-714A-BBBC-D934D8657335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9391EC-ACC5-D54E-8D06-C2561D95A2AA}" type="datetime1">
              <a:rPr lang="en-US" smtClean="0"/>
              <a:pPr/>
              <a:t>4/12/23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5C6C0-BAA3-C04F-B318-568435D2B33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126163"/>
            <a:ext cx="9144000" cy="1588"/>
          </a:xfrm>
          <a:prstGeom prst="line">
            <a:avLst/>
          </a:prstGeom>
          <a:ln>
            <a:solidFill>
              <a:srgbClr val="CC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0" y="1417638"/>
            <a:ext cx="9144000" cy="1588"/>
          </a:xfrm>
          <a:prstGeom prst="line">
            <a:avLst/>
          </a:prstGeom>
          <a:ln>
            <a:solidFill>
              <a:srgbClr val="CC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0" name="Picture 9" descr="DESB.png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3474" y="6260130"/>
            <a:ext cx="2035776" cy="45417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666666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Best Practices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Jeremy Morris</a:t>
            </a:r>
          </a:p>
          <a:p>
            <a:r>
              <a:rPr lang="en-US" dirty="0"/>
              <a:t>Department of Operations and Information Systems</a:t>
            </a:r>
          </a:p>
          <a:p>
            <a:r>
              <a:rPr lang="en-US" dirty="0"/>
              <a:t>University of Utah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74D34-5C6F-8C45-AF1E-7D8DB2847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Summarize when detail not necessary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315003-9D85-494F-BB82-B021F5E6E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B946A-D96B-7E49-A1D9-A580EECB3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4650" y="2299569"/>
            <a:ext cx="5854700" cy="3644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440B6A-F871-F94B-86AD-BD473F1D8295}"/>
              </a:ext>
            </a:extLst>
          </p:cNvPr>
          <p:cNvSpPr txBox="1"/>
          <p:nvPr/>
        </p:nvSpPr>
        <p:spPr>
          <a:xfrm>
            <a:off x="1684422" y="1673937"/>
            <a:ext cx="5814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final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3665183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E4257-AC93-FD4A-89A9-00534B0D0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Eliminate Distractions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52086C-1B34-AC47-A216-1DA600827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E407AE-D896-6B8B-4C82-F2F21A9F4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1664494"/>
            <a:ext cx="6350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809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AB43D-4284-8B49-BC0B-454B48497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Eliminate distractions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EEC11D-0DFA-764D-9374-8AA98B312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8DE696-8B7E-0E49-9E2F-E10DC8E11E85}"/>
              </a:ext>
            </a:extLst>
          </p:cNvPr>
          <p:cNvSpPr txBox="1"/>
          <p:nvPr/>
        </p:nvSpPr>
        <p:spPr>
          <a:xfrm>
            <a:off x="457200" y="1042438"/>
            <a:ext cx="4579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 unnecessary information to the back.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676EE7-AB36-94D2-F2AB-0F874C02E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661560"/>
            <a:ext cx="6350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181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AC95E-3F71-7142-BD9C-868E4BF54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visual hierarchy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024256-1E5A-FD41-A6F5-FAF91CE6F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A8FAEB-B44A-E6D0-705B-64DC1F7FC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1664494"/>
            <a:ext cx="698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563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Best practices from Design Discipline| Accessibility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943" y="1616074"/>
            <a:ext cx="5100638" cy="452596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Accessibility: designs should be usable by people with </a:t>
            </a:r>
            <a:r>
              <a:rPr lang="en-US" u="sng" dirty="0"/>
              <a:t>diverse abilities</a:t>
            </a:r>
          </a:p>
          <a:p>
            <a:r>
              <a:rPr lang="en-US" dirty="0"/>
              <a:t>Considerations for Data Visualization</a:t>
            </a:r>
          </a:p>
          <a:p>
            <a:pPr lvl="1"/>
            <a:r>
              <a:rPr lang="en-US" dirty="0"/>
              <a:t>Simplify</a:t>
            </a:r>
          </a:p>
          <a:p>
            <a:pPr lvl="2"/>
            <a:r>
              <a:rPr lang="en-US" dirty="0"/>
              <a:t>Consistent, easy-to-read font</a:t>
            </a:r>
          </a:p>
          <a:p>
            <a:pPr lvl="2"/>
            <a:r>
              <a:rPr lang="en-US" dirty="0"/>
              <a:t>Use straight-forward language</a:t>
            </a:r>
          </a:p>
          <a:p>
            <a:pPr lvl="2"/>
            <a:r>
              <a:rPr lang="en-US" dirty="0"/>
              <a:t>Explain esoteric terms and acronyms</a:t>
            </a:r>
          </a:p>
          <a:p>
            <a:pPr lvl="1"/>
            <a:r>
              <a:rPr lang="en-US" dirty="0"/>
              <a:t>Use text effectively</a:t>
            </a:r>
          </a:p>
          <a:p>
            <a:pPr lvl="2"/>
            <a:r>
              <a:rPr lang="en-US" dirty="0"/>
              <a:t>Every chart needs a title</a:t>
            </a:r>
          </a:p>
          <a:p>
            <a:pPr lvl="2"/>
            <a:r>
              <a:rPr lang="en-US" dirty="0"/>
              <a:t>Every axis (almost always) needs a title</a:t>
            </a:r>
          </a:p>
          <a:p>
            <a:pPr lvl="2"/>
            <a:r>
              <a:rPr lang="en-US" dirty="0"/>
              <a:t>Different readers may interpret differently</a:t>
            </a:r>
          </a:p>
          <a:p>
            <a:pPr lvl="3"/>
            <a:r>
              <a:rPr lang="en-US" dirty="0"/>
              <a:t>If the same interpretation is desired, use text to state it clearly</a:t>
            </a:r>
          </a:p>
          <a:p>
            <a:pPr lvl="2"/>
            <a:r>
              <a:rPr lang="en-US" dirty="0"/>
              <a:t>The title (top-left) is the first item readers see; use it effectively</a:t>
            </a:r>
          </a:p>
          <a:p>
            <a:pPr lvl="2"/>
            <a:r>
              <a:rPr lang="en-US" dirty="0"/>
              <a:t>Use labels to direct users:</a:t>
            </a:r>
          </a:p>
          <a:p>
            <a:pPr lvl="3"/>
            <a:r>
              <a:rPr lang="en-US" dirty="0"/>
              <a:t>To act (explanatory)</a:t>
            </a:r>
          </a:p>
          <a:p>
            <a:pPr lvl="3"/>
            <a:r>
              <a:rPr lang="en-US" dirty="0"/>
              <a:t>To different items of interest (exploratory)</a:t>
            </a:r>
          </a:p>
          <a:p>
            <a:pPr lvl="3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445" y="1616074"/>
            <a:ext cx="3109355" cy="23383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869CF0-B00E-E04C-AC81-25A9347E1F87}"/>
              </a:ext>
            </a:extLst>
          </p:cNvPr>
          <p:cNvSpPr txBox="1"/>
          <p:nvPr/>
        </p:nvSpPr>
        <p:spPr>
          <a:xfrm>
            <a:off x="5577445" y="4139743"/>
            <a:ext cx="33740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 aware of colorblindness.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common: Green/red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Second: Blue/yellow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Don’t create charts that contrast those colors. (May be tough with red/green.)</a:t>
            </a:r>
          </a:p>
        </p:txBody>
      </p:sp>
    </p:spTree>
    <p:extLst>
      <p:ext uri="{BB962C8B-B14F-4D97-AF65-F5344CB8AC3E}">
        <p14:creationId xmlns:p14="http://schemas.microsoft.com/office/powerpoint/2010/main" val="84322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Best practices from Design Discipline| Aesthetics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0585" y="1624012"/>
            <a:ext cx="6302829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Concept: the more aesthetically pleasing the design, the more likely readers will engage</a:t>
            </a:r>
          </a:p>
          <a:p>
            <a:r>
              <a:rPr lang="en-US" dirty="0"/>
              <a:t>Considerations for Data Visualization:</a:t>
            </a:r>
          </a:p>
          <a:p>
            <a:pPr lvl="1"/>
            <a:r>
              <a:rPr lang="en-US" dirty="0"/>
              <a:t>Leverage other aesthetically pleasing designs</a:t>
            </a:r>
          </a:p>
          <a:p>
            <a:pPr lvl="1"/>
            <a:r>
              <a:rPr lang="en-US" dirty="0"/>
              <a:t>Intentional usage of color</a:t>
            </a:r>
          </a:p>
          <a:p>
            <a:pPr lvl="1"/>
            <a:r>
              <a:rPr lang="en-US" dirty="0"/>
              <a:t>Clean lines</a:t>
            </a:r>
          </a:p>
          <a:p>
            <a:pPr lvl="1"/>
            <a:r>
              <a:rPr lang="en-US" dirty="0"/>
              <a:t>Leverage whitespace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139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Best practices from Design Discipline| Aesthetics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effect of aesthetic on the usability of data visualization.</a:t>
            </a:r>
            <a:endParaRPr lang="en-US"/>
          </a:p>
          <a:p>
            <a:r>
              <a:rPr lang="en-US"/>
              <a:t>Read (10 minutes)</a:t>
            </a:r>
          </a:p>
          <a:p>
            <a:r>
              <a:rPr lang="en-US"/>
              <a:t>Discuss (5 minutes)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481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Nussbaumer Knaflic, C., “storytelling with data”, Wiley (2015)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498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Appendix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484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Guideline for effective data visualization: Consider Affordances, Accessibility and Aesthetics</a:t>
            </a:r>
          </a:p>
          <a:p>
            <a:r>
              <a:rPr lang="en-US"/>
              <a:t>Motivation</a:t>
            </a:r>
          </a:p>
          <a:p>
            <a:r>
              <a:rPr lang="en-US"/>
              <a:t>Best practices from design</a:t>
            </a:r>
          </a:p>
          <a:p>
            <a:pPr lvl="1"/>
            <a:r>
              <a:rPr lang="en-US"/>
              <a:t>Affordances</a:t>
            </a:r>
          </a:p>
          <a:p>
            <a:pPr lvl="1"/>
            <a:r>
              <a:rPr lang="en-US"/>
              <a:t>Accessbility</a:t>
            </a:r>
          </a:p>
          <a:p>
            <a:pPr lvl="1"/>
            <a:r>
              <a:rPr lang="en-US"/>
              <a:t>Aesthetics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855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Motivation | Design Discipline Learnings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Concept: Several best practices from Design Discipline should be considered for Data Visualization</a:t>
            </a:r>
          </a:p>
          <a:p>
            <a:pPr lvl="1"/>
            <a:r>
              <a:rPr lang="en-US"/>
              <a:t>The Design Discipline has been active in research and practice for quite some time</a:t>
            </a:r>
          </a:p>
          <a:p>
            <a:pPr lvl="2"/>
            <a:r>
              <a:rPr lang="en-US"/>
              <a:t>Data visualization practioners and researchers can benefit from those who have “blazed trail”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99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96FAB-A8E6-E84F-B2AE-FB0CFC5DC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Principle: Affordance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9F175-74E7-D942-B607-97D9BBC60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Form follows function. For data viz, this means…</a:t>
            </a:r>
          </a:p>
          <a:p>
            <a:pPr lvl="1"/>
            <a:r>
              <a:rPr lang="en-US" dirty="0"/>
              <a:t>Highlight the important stuff</a:t>
            </a:r>
          </a:p>
          <a:p>
            <a:pPr lvl="1"/>
            <a:r>
              <a:rPr lang="en-US" dirty="0"/>
              <a:t>Eliminate distraction</a:t>
            </a:r>
          </a:p>
          <a:p>
            <a:pPr lvl="1"/>
            <a:r>
              <a:rPr lang="en-US" dirty="0"/>
              <a:t>Create clear hierarchy of information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975A60-2127-0A4B-BACC-FBCFA4D04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539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E8F75D-8BB6-3205-2AF0-A4D60103D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" name="Picture 3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4C180326-B040-31BC-8E57-E9F2702DB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2376" y="2162432"/>
            <a:ext cx="4151870" cy="31139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1C0057-645F-DC6D-3AD0-9253FEB10A61}"/>
              </a:ext>
            </a:extLst>
          </p:cNvPr>
          <p:cNvSpPr txBox="1"/>
          <p:nvPr/>
        </p:nvSpPr>
        <p:spPr>
          <a:xfrm>
            <a:off x="5572897" y="2409568"/>
            <a:ext cx="2174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 or Pull?</a:t>
            </a:r>
          </a:p>
        </p:txBody>
      </p:sp>
    </p:spTree>
    <p:extLst>
      <p:ext uri="{BB962C8B-B14F-4D97-AF65-F5344CB8AC3E}">
        <p14:creationId xmlns:p14="http://schemas.microsoft.com/office/powerpoint/2010/main" val="1480813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E4257-AC93-FD4A-89A9-00534B0D0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 Important Stuff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52086C-1B34-AC47-A216-1DA600827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02A1FD-8C44-22D6-8DDC-580471928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664494"/>
            <a:ext cx="6350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821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E4257-AC93-FD4A-89A9-00534B0D0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 Important Stuff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52086C-1B34-AC47-A216-1DA600827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3C87AA-D80B-44F6-2858-9E88CB1B2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664494"/>
            <a:ext cx="6350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46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E3B68-90AE-ED48-92B2-349485D11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considerations (text)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41CDC-215B-5C4C-9E1F-E7807B8C94C6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Bold</a:t>
            </a:r>
            <a:r>
              <a:rPr lang="en-US" dirty="0"/>
              <a:t>, </a:t>
            </a:r>
            <a:r>
              <a:rPr lang="en-US" i="1" dirty="0"/>
              <a:t>italics</a:t>
            </a:r>
            <a:r>
              <a:rPr lang="en-US" dirty="0"/>
              <a:t>, </a:t>
            </a:r>
            <a:r>
              <a:rPr lang="en-US" u="sng" dirty="0"/>
              <a:t>underlining</a:t>
            </a:r>
          </a:p>
          <a:p>
            <a:pPr lvl="1"/>
            <a:r>
              <a:rPr lang="en-US" dirty="0"/>
              <a:t>sparing use of italics and underlining</a:t>
            </a:r>
          </a:p>
          <a:p>
            <a:r>
              <a:rPr lang="en-US" dirty="0"/>
              <a:t>CASE and </a:t>
            </a:r>
            <a:r>
              <a:rPr lang="en-US" sz="2800" dirty="0">
                <a:latin typeface="American Typewriter" panose="02090604020004020304" pitchFamily="18" charset="77"/>
              </a:rPr>
              <a:t>typeface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using all upper case can highlight text quickly.</a:t>
            </a:r>
          </a:p>
          <a:p>
            <a:pPr lvl="1"/>
            <a:r>
              <a:rPr lang="en-US" dirty="0"/>
              <a:t>Avoid using different fonts.</a:t>
            </a:r>
          </a:p>
          <a:p>
            <a:r>
              <a:rPr lang="en-US" dirty="0">
                <a:solidFill>
                  <a:srgbClr val="C00000"/>
                </a:solidFill>
              </a:rPr>
              <a:t>Color</a:t>
            </a:r>
          </a:p>
          <a:p>
            <a:pPr lvl="1"/>
            <a:r>
              <a:rPr lang="en-US" dirty="0"/>
              <a:t>Effective especially when also making text bold.</a:t>
            </a:r>
          </a:p>
          <a:p>
            <a:r>
              <a:rPr lang="en-US" dirty="0"/>
              <a:t>Inversing elements</a:t>
            </a:r>
          </a:p>
          <a:p>
            <a:pPr lvl="1"/>
            <a:r>
              <a:rPr lang="en-US" dirty="0"/>
              <a:t>Be careful you don’t make it look like a 90’s website</a:t>
            </a:r>
          </a:p>
          <a:p>
            <a:r>
              <a:rPr lang="en-US" sz="4200" dirty="0"/>
              <a:t>Size</a:t>
            </a:r>
            <a:endParaRPr lang="en-US" dirty="0"/>
          </a:p>
          <a:p>
            <a:pPr lvl="1"/>
            <a:r>
              <a:rPr lang="en-US" dirty="0"/>
              <a:t>Also useful to attract attention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49CA4-BAC2-484F-A010-E8E2F7BDB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856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1F92E-6006-7046-9DCF-83BF0A9A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Eliminate Distraction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E34AD-5974-6943-9348-54F1617B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5C6C0-BAA3-C04F-B318-568435D2B337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AFCDCA-07E0-604F-80AE-B6E266FC4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887" y="2809380"/>
            <a:ext cx="6140225" cy="27779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B22519-B03C-0344-B68A-8AD0A65748B9}"/>
              </a:ext>
            </a:extLst>
          </p:cNvPr>
          <p:cNvSpPr txBox="1"/>
          <p:nvPr/>
        </p:nvSpPr>
        <p:spPr>
          <a:xfrm>
            <a:off x="1501887" y="1671002"/>
            <a:ext cx="6285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detail isn’t needed, summarize:</a:t>
            </a:r>
          </a:p>
        </p:txBody>
      </p:sp>
    </p:spTree>
    <p:extLst>
      <p:ext uri="{BB962C8B-B14F-4D97-AF65-F5344CB8AC3E}">
        <p14:creationId xmlns:p14="http://schemas.microsoft.com/office/powerpoint/2010/main" val="925564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21423</TotalTime>
  <Words>646</Words>
  <Application>Microsoft Macintosh PowerPoint</Application>
  <PresentationFormat>On-screen Show (4:3)</PresentationFormat>
  <Paragraphs>130</Paragraphs>
  <Slides>18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American Typewriter</vt:lpstr>
      <vt:lpstr>Arial</vt:lpstr>
      <vt:lpstr>Calibri</vt:lpstr>
      <vt:lpstr>Office Theme</vt:lpstr>
      <vt:lpstr>Design Best Practices</vt:lpstr>
      <vt:lpstr>Agenda</vt:lpstr>
      <vt:lpstr>Motivation | Design Discipline Learnings</vt:lpstr>
      <vt:lpstr>Design Principle: Affordance</vt:lpstr>
      <vt:lpstr>PowerPoint Presentation</vt:lpstr>
      <vt:lpstr>Highlight Important Stuff</vt:lpstr>
      <vt:lpstr>Highlight Important Stuff</vt:lpstr>
      <vt:lpstr>Other considerations (text)</vt:lpstr>
      <vt:lpstr>Eliminate Distraction</vt:lpstr>
      <vt:lpstr>Summarize when detail not necessary</vt:lpstr>
      <vt:lpstr>Eliminate Distractions</vt:lpstr>
      <vt:lpstr>Eliminate distractions</vt:lpstr>
      <vt:lpstr>Create visual hierarchy</vt:lpstr>
      <vt:lpstr>Best practices from Design Discipline| Accessibility</vt:lpstr>
      <vt:lpstr>Best practices from Design Discipline| Aesthetics</vt:lpstr>
      <vt:lpstr>Best practices from Design Discipline| Aesthetics (cont’d)</vt:lpstr>
      <vt:lpstr>References</vt:lpstr>
      <vt:lpstr>Appendix</vt:lpstr>
    </vt:vector>
  </TitlesOfParts>
  <Company>self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Strategic Business Plan</dc:title>
  <dc:creator>Anthony Power</dc:creator>
  <cp:lastModifiedBy>Jeremy Morris</cp:lastModifiedBy>
  <cp:revision>354</cp:revision>
  <dcterms:created xsi:type="dcterms:W3CDTF">2010-09-20T17:57:11Z</dcterms:created>
  <dcterms:modified xsi:type="dcterms:W3CDTF">2023-04-13T02:45:22Z</dcterms:modified>
</cp:coreProperties>
</file>

<file path=docProps/thumbnail.jpeg>
</file>